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87" r:id="rId2"/>
    <p:sldId id="393" r:id="rId3"/>
    <p:sldId id="396" r:id="rId4"/>
    <p:sldId id="392" r:id="rId5"/>
    <p:sldId id="388" r:id="rId6"/>
    <p:sldId id="389" r:id="rId7"/>
    <p:sldId id="395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B91"/>
    <a:srgbClr val="405564"/>
    <a:srgbClr val="FFFFFF"/>
    <a:srgbClr val="C2CED8"/>
    <a:srgbClr val="728FA5"/>
    <a:srgbClr val="546E82"/>
    <a:srgbClr val="99AEBD"/>
    <a:srgbClr val="CCD6DE"/>
    <a:srgbClr val="859EB1"/>
    <a:srgbClr val="4B6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9C40-B232-48AE-8F59-A97A4E8CA964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3E48-A699-4AD1-99DC-44645B8D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4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3E48-A699-4AD1-99DC-44645B8DB65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08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o.ronchi@polimi.it" TargetMode="External"/><Relationship Id="rId2" Type="http://schemas.openxmlformats.org/officeDocument/2006/relationships/hyperlink" Target="http://www.dig.polimi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udio.dellera@polimi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4682"/>
          <a:stretch/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Titolo presentazione</a:t>
            </a:r>
            <a:br>
              <a:rPr lang="it-IT" sz="2800" dirty="0" smtClean="0"/>
            </a:br>
            <a:r>
              <a:rPr lang="it-IT" sz="2800" dirty="0" smtClean="0"/>
              <a:t>sottotitolo</a:t>
            </a: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Milano, XX mese 20XX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996654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olo 1"/>
          <p:cNvSpPr txBox="1">
            <a:spLocks/>
          </p:cNvSpPr>
          <p:nvPr/>
        </p:nvSpPr>
        <p:spPr>
          <a:xfrm>
            <a:off x="641534" y="4538147"/>
            <a:ext cx="8063454" cy="12310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 smtClean="0"/>
              <a:t>Ingegneria </a:t>
            </a:r>
            <a:r>
              <a:rPr lang="it-IT" dirty="0" smtClean="0"/>
              <a:t>Gestionale</a:t>
            </a:r>
          </a:p>
          <a:p>
            <a:endParaRPr lang="it-IT" sz="2000" b="0" i="1" dirty="0"/>
          </a:p>
          <a:p>
            <a:r>
              <a:rPr lang="it-IT" sz="2000" b="0" i="1" dirty="0" smtClean="0"/>
              <a:t>Prof. Stefano Ronchi</a:t>
            </a:r>
            <a:endParaRPr lang="it-IT" sz="2000" b="0" i="1" dirty="0" smtClean="0"/>
          </a:p>
          <a:p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1577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 percorso formativo</a:t>
            </a:r>
            <a:br>
              <a:rPr lang="it-IT" dirty="0" smtClean="0"/>
            </a:br>
            <a:r>
              <a:rPr lang="it-IT" dirty="0" smtClean="0"/>
              <a:t>L’ingegnere gestionale del Politecnico di Milano…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574" y="1558212"/>
            <a:ext cx="8581043" cy="450394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800" dirty="0" smtClean="0"/>
              <a:t>Riconosce i fondamentali principi scientifici ed ingegneristici</a:t>
            </a:r>
          </a:p>
          <a:p>
            <a:pPr marL="457200" indent="-457200">
              <a:buFont typeface="+mj-lt"/>
              <a:buAutoNum type="arabicPeriod"/>
            </a:pPr>
            <a:endParaRPr lang="it-IT" sz="1800" dirty="0"/>
          </a:p>
          <a:p>
            <a:pPr marL="457200" indent="-457200">
              <a:buFont typeface="+mj-lt"/>
              <a:buAutoNum type="arabicPeriod"/>
            </a:pPr>
            <a:r>
              <a:rPr lang="it-IT" sz="1800" dirty="0" smtClean="0"/>
              <a:t>Riconosce funzioni, processi e sistemi di misura delle prestazioni in ambito aziendale ed industriale</a:t>
            </a:r>
          </a:p>
          <a:p>
            <a:pPr marL="457200" indent="-457200">
              <a:buFont typeface="+mj-lt"/>
              <a:buAutoNum type="arabicPeriod"/>
            </a:pPr>
            <a:endParaRPr lang="it-IT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1800" dirty="0" smtClean="0"/>
              <a:t>Applica l’approccio scientifico ed ingegneristico (analisi, ragionamento e modellizzazione basati su una solida preparazione di base) nell’affrontare problemi in ambito aziendale ed industriale</a:t>
            </a:r>
          </a:p>
          <a:p>
            <a:pPr marL="920750" lvl="1" indent="-177800">
              <a:buFont typeface="Arial" panose="020B0604020202020204" pitchFamily="34" charset="0"/>
              <a:buChar char="•"/>
            </a:pPr>
            <a:r>
              <a:rPr lang="it-IT" sz="1400" dirty="0" smtClean="0"/>
              <a:t>Analizza e classifica dati ed informazioni per comprendere problemi ed opportunità</a:t>
            </a:r>
          </a:p>
          <a:p>
            <a:pPr marL="920750" lvl="1" indent="-177800">
              <a:buFont typeface="Arial" panose="020B0604020202020204" pitchFamily="34" charset="0"/>
              <a:buChar char="•"/>
            </a:pPr>
            <a:r>
              <a:rPr lang="it-IT" sz="1400" dirty="0" smtClean="0"/>
              <a:t>Descrive in modo chiaro e sintetico problemi ed opportunità </a:t>
            </a:r>
          </a:p>
          <a:p>
            <a:pPr marL="457200" indent="-457200">
              <a:buFont typeface="+mj-lt"/>
              <a:buAutoNum type="arabicPeriod"/>
            </a:pPr>
            <a:endParaRPr lang="it-IT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1800" dirty="0" smtClean="0"/>
              <a:t>Valuta in modo critico le diverse opzioni per risolvere i problemi e sfruttare le opportunità</a:t>
            </a:r>
          </a:p>
          <a:p>
            <a:pPr marL="457200" indent="-457200">
              <a:buFont typeface="+mj-lt"/>
              <a:buAutoNum type="arabicPeriod"/>
            </a:pPr>
            <a:endParaRPr lang="it-IT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1800" dirty="0" smtClean="0"/>
              <a:t>Interagisce in modo efficace con altri colleghi in ambito lavorativo</a:t>
            </a:r>
          </a:p>
        </p:txBody>
      </p:sp>
    </p:spTree>
    <p:extLst>
      <p:ext uri="{BB962C8B-B14F-4D97-AF65-F5344CB8AC3E}">
        <p14:creationId xmlns:p14="http://schemas.microsoft.com/office/powerpoint/2010/main" val="27263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del percorso formativo</a:t>
            </a:r>
            <a:br>
              <a:rPr lang="it-IT" dirty="0"/>
            </a:br>
            <a:r>
              <a:rPr lang="it-IT" dirty="0"/>
              <a:t>L’ingegnere gestionale del Politecnico di Milano…</a:t>
            </a:r>
            <a:endParaRPr lang="it-IT" dirty="0"/>
          </a:p>
        </p:txBody>
      </p:sp>
      <p:grpSp>
        <p:nvGrpSpPr>
          <p:cNvPr id="28" name="Gruppo 27"/>
          <p:cNvGrpSpPr/>
          <p:nvPr/>
        </p:nvGrpSpPr>
        <p:grpSpPr>
          <a:xfrm>
            <a:off x="2128919" y="4311078"/>
            <a:ext cx="2383059" cy="1782206"/>
            <a:chOff x="2138045" y="4028790"/>
            <a:chExt cx="2524757" cy="2064494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967" y="4797436"/>
              <a:ext cx="1457458" cy="1017133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2138045" y="4351684"/>
              <a:ext cx="2524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Risorse finanziarie</a:t>
              </a:r>
              <a:endParaRPr lang="it-IT" sz="2000" dirty="0"/>
            </a:p>
          </p:txBody>
        </p:sp>
        <p:sp>
          <p:nvSpPr>
            <p:cNvPr id="9" name="Connettore 8"/>
            <p:cNvSpPr/>
            <p:nvPr/>
          </p:nvSpPr>
          <p:spPr>
            <a:xfrm>
              <a:off x="2176040" y="4028790"/>
              <a:ext cx="2404601" cy="2064494"/>
            </a:xfrm>
            <a:prstGeom prst="flowChartConnector">
              <a:avLst/>
            </a:prstGeom>
            <a:noFill/>
            <a:ln w="38100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114594" y="1326322"/>
            <a:ext cx="2269646" cy="1782206"/>
            <a:chOff x="1074656" y="1072315"/>
            <a:chExt cx="2404601" cy="206449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867" y="1453672"/>
              <a:ext cx="1511564" cy="1006725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1471015" y="2561329"/>
              <a:ext cx="1687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Tecnologia</a:t>
              </a:r>
              <a:endParaRPr lang="it-IT" sz="2000" dirty="0"/>
            </a:p>
          </p:txBody>
        </p:sp>
        <p:sp>
          <p:nvSpPr>
            <p:cNvPr id="19" name="Connettore 18"/>
            <p:cNvSpPr/>
            <p:nvPr/>
          </p:nvSpPr>
          <p:spPr>
            <a:xfrm>
              <a:off x="1074656" y="1072315"/>
              <a:ext cx="2404601" cy="2064494"/>
            </a:xfrm>
            <a:prstGeom prst="flowChartConnector">
              <a:avLst/>
            </a:prstGeom>
            <a:noFill/>
            <a:ln w="38100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784690" y="1316895"/>
            <a:ext cx="2269646" cy="1782206"/>
            <a:chOff x="5451017" y="1194866"/>
            <a:chExt cx="2404601" cy="2064494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381" y="1320266"/>
              <a:ext cx="1331309" cy="1356945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5813940" y="2639503"/>
              <a:ext cx="1687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Contesto</a:t>
              </a:r>
              <a:endParaRPr lang="it-IT" sz="2000" dirty="0"/>
            </a:p>
          </p:txBody>
        </p:sp>
        <p:sp>
          <p:nvSpPr>
            <p:cNvPr id="20" name="Connettore 19"/>
            <p:cNvSpPr/>
            <p:nvPr/>
          </p:nvSpPr>
          <p:spPr>
            <a:xfrm>
              <a:off x="5451017" y="1194866"/>
              <a:ext cx="2404601" cy="2064494"/>
            </a:xfrm>
            <a:prstGeom prst="flowChartConnector">
              <a:avLst/>
            </a:prstGeom>
            <a:noFill/>
            <a:ln w="38100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838953" y="4295511"/>
            <a:ext cx="2269646" cy="1782206"/>
            <a:chOff x="4864256" y="4098066"/>
            <a:chExt cx="2404601" cy="2064494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004" y="4823612"/>
              <a:ext cx="2059004" cy="851055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5204245" y="4320775"/>
              <a:ext cx="1803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Persone</a:t>
              </a:r>
              <a:endParaRPr lang="it-IT" sz="2000" dirty="0"/>
            </a:p>
          </p:txBody>
        </p:sp>
        <p:sp>
          <p:nvSpPr>
            <p:cNvPr id="21" name="Connettore 20"/>
            <p:cNvSpPr/>
            <p:nvPr/>
          </p:nvSpPr>
          <p:spPr>
            <a:xfrm>
              <a:off x="4864256" y="4098066"/>
              <a:ext cx="2404601" cy="2064494"/>
            </a:xfrm>
            <a:prstGeom prst="flowChartConnector">
              <a:avLst/>
            </a:prstGeom>
            <a:noFill/>
            <a:ln w="38100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65989" y="2807157"/>
            <a:ext cx="8994380" cy="1810198"/>
            <a:chOff x="65989" y="2807157"/>
            <a:chExt cx="8994380" cy="1810198"/>
          </a:xfrm>
        </p:grpSpPr>
        <p:sp>
          <p:nvSpPr>
            <p:cNvPr id="8" name="Freccia a destra 7"/>
            <p:cNvSpPr/>
            <p:nvPr/>
          </p:nvSpPr>
          <p:spPr>
            <a:xfrm>
              <a:off x="2537344" y="3365738"/>
              <a:ext cx="4101648" cy="671151"/>
            </a:xfrm>
            <a:prstGeom prst="rightArrow">
              <a:avLst>
                <a:gd name="adj1" fmla="val 100000"/>
                <a:gd name="adj2" fmla="val 38646"/>
              </a:avLst>
            </a:prstGeom>
            <a:noFill/>
            <a:ln w="38100">
              <a:solidFill>
                <a:srgbClr val="728FA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dirty="0" smtClean="0">
                  <a:solidFill>
                    <a:schemeClr val="tx1"/>
                  </a:solidFill>
                </a:rPr>
                <a:t>Attività e Processi</a:t>
              </a:r>
              <a:endParaRPr lang="it-IT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65989" y="2835149"/>
              <a:ext cx="2269646" cy="1782206"/>
              <a:chOff x="-68967" y="2977072"/>
              <a:chExt cx="2404601" cy="2064494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4162" y="3039312"/>
                <a:ext cx="1611215" cy="1409814"/>
              </a:xfrm>
              <a:prstGeom prst="rect">
                <a:avLst/>
              </a:prstGeom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533841" y="4454231"/>
                <a:ext cx="1231511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Fornitori</a:t>
                </a:r>
                <a:endParaRPr lang="it-IT" sz="2000" dirty="0"/>
              </a:p>
            </p:txBody>
          </p:sp>
          <p:sp>
            <p:nvSpPr>
              <p:cNvPr id="18" name="Connettore 17"/>
              <p:cNvSpPr/>
              <p:nvPr/>
            </p:nvSpPr>
            <p:spPr>
              <a:xfrm>
                <a:off x="-68967" y="2977072"/>
                <a:ext cx="2404601" cy="2064494"/>
              </a:xfrm>
              <a:prstGeom prst="flowChartConnector">
                <a:avLst/>
              </a:prstGeom>
              <a:noFill/>
              <a:ln w="38100">
                <a:solidFill>
                  <a:srgbClr val="728FA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6790723" y="2807157"/>
              <a:ext cx="2269646" cy="1782206"/>
              <a:chOff x="7023410" y="2958500"/>
              <a:chExt cx="2404601" cy="2064494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09465" y="3141451"/>
                <a:ext cx="1611215" cy="1409814"/>
              </a:xfrm>
              <a:prstGeom prst="rect">
                <a:avLst/>
              </a:prstGeom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7631564" y="4575304"/>
                <a:ext cx="11165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Clienti</a:t>
                </a:r>
                <a:endParaRPr lang="it-IT" sz="2000" dirty="0"/>
              </a:p>
            </p:txBody>
          </p:sp>
          <p:sp>
            <p:nvSpPr>
              <p:cNvPr id="22" name="Connettore 21"/>
              <p:cNvSpPr/>
              <p:nvPr/>
            </p:nvSpPr>
            <p:spPr>
              <a:xfrm>
                <a:off x="7023410" y="2958500"/>
                <a:ext cx="2404601" cy="2064494"/>
              </a:xfrm>
              <a:prstGeom prst="flowChartConnector">
                <a:avLst/>
              </a:prstGeom>
              <a:noFill/>
              <a:ln w="38100">
                <a:solidFill>
                  <a:srgbClr val="728FA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77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-409364" y="1290363"/>
            <a:ext cx="8229600" cy="4953000"/>
          </a:xfrm>
        </p:spPr>
        <p:txBody>
          <a:bodyPr>
            <a:normAutofit fontScale="92500" lnSpcReduction="10000"/>
          </a:bodyPr>
          <a:lstStyle/>
          <a:p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Logistico e Produttivo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Approvvigionamento dei materiali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Gestione della produzione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Logistica interna e distributiva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Gestione dei progetti e delle commesse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Implementazione di sistemi informativi di produzione</a:t>
            </a:r>
          </a:p>
          <a:p>
            <a:pPr lvl="1">
              <a:buFont typeface="Arial" pitchFamily="34" charset="0"/>
              <a:buChar char="•"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Organizzativo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Analisi dei processi aziendali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Controllo di gestione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Analisi organizzativa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Gestione delle risorse umane</a:t>
            </a:r>
          </a:p>
          <a:p>
            <a:pPr lvl="2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Gestione delle tecnologie ICT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4" name="Segnaposto contenuto 6" descr="linea-di-imballaggio-completamente-automatica-219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66434" y="1448585"/>
            <a:ext cx="3206328" cy="142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busines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00" y="3949828"/>
            <a:ext cx="2502604" cy="186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due </a:t>
            </a:r>
            <a:r>
              <a:rPr lang="it-IT" dirty="0" smtClean="0"/>
              <a:t>o</a:t>
            </a:r>
            <a:r>
              <a:rPr lang="it-IT" dirty="0" smtClean="0"/>
              <a:t>rientamenti della laurea triennale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42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Eventi Scuole 2016-17</a:t>
            </a:r>
            <a:br>
              <a:rPr lang="it-IT" dirty="0" smtClean="0"/>
            </a:br>
            <a:r>
              <a:rPr lang="it-IT" dirty="0" smtClean="0"/>
              <a:t>A lezione di Ingegneria Gestionale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92410"/>
            <a:ext cx="3623481" cy="4525963"/>
          </a:xfrm>
        </p:spPr>
        <p:txBody>
          <a:bodyPr>
            <a:no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/>
              <a:t>Verrà organizzato </a:t>
            </a:r>
            <a:r>
              <a:rPr lang="it-IT" sz="2000" dirty="0" smtClean="0"/>
              <a:t>(</a:t>
            </a:r>
            <a:r>
              <a:rPr lang="it-IT" sz="2000" b="1" dirty="0" smtClean="0"/>
              <a:t>Febbraio </a:t>
            </a:r>
            <a:r>
              <a:rPr lang="it-IT" sz="2000" b="1" dirty="0"/>
              <a:t>2017</a:t>
            </a:r>
            <a:r>
              <a:rPr lang="it-IT" sz="2000" dirty="0"/>
              <a:t>) l’incontro </a:t>
            </a:r>
            <a:r>
              <a:rPr lang="it-IT" sz="2000" dirty="0" smtClean="0"/>
              <a:t>«A Lezione di </a:t>
            </a:r>
            <a:r>
              <a:rPr lang="it-IT" sz="2000" dirty="0"/>
              <a:t>Ingegneria </a:t>
            </a:r>
            <a:r>
              <a:rPr lang="it-IT" sz="2000" dirty="0" smtClean="0"/>
              <a:t>Gestionale</a:t>
            </a:r>
            <a:r>
              <a:rPr lang="it-IT" sz="2000" dirty="0" smtClean="0"/>
              <a:t>» </a:t>
            </a:r>
            <a:endParaRPr lang="it-IT" sz="20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/>
              <a:t>Gli </a:t>
            </a:r>
            <a:r>
              <a:rPr lang="it-IT" sz="2000" dirty="0"/>
              <a:t>incontri degli anni precedenti hanno riscosso interesse e successo tra gli </a:t>
            </a:r>
            <a:r>
              <a:rPr lang="it-IT" sz="2000" dirty="0" smtClean="0"/>
              <a:t>studenti</a:t>
            </a:r>
            <a:endParaRPr lang="it-IT" sz="20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/>
              <a:t>Le </a:t>
            </a:r>
            <a:r>
              <a:rPr lang="it-IT" sz="2000" dirty="0"/>
              <a:t>scuole saranno avvertite per tempo in modo da consentire </a:t>
            </a:r>
            <a:r>
              <a:rPr lang="it-IT" sz="2000" dirty="0" smtClean="0"/>
              <a:t>l’iscrizione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224" t="13350" r="18135" b="6120"/>
          <a:stretch/>
        </p:blipFill>
        <p:spPr>
          <a:xfrm>
            <a:off x="3689611" y="1587946"/>
            <a:ext cx="5342126" cy="39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Eventi Scuole 2016-17</a:t>
            </a:r>
            <a:br>
              <a:rPr lang="it-IT" dirty="0" smtClean="0"/>
            </a:br>
            <a:r>
              <a:rPr lang="it-IT" dirty="0" smtClean="0"/>
              <a:t>Incontra gli studenti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70877"/>
            <a:ext cx="3623481" cy="3747496"/>
          </a:xfrm>
        </p:spPr>
        <p:txBody>
          <a:bodyPr>
            <a:no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/>
              <a:t>Verrà organizzato </a:t>
            </a:r>
            <a:r>
              <a:rPr lang="it-IT" sz="2000" dirty="0" smtClean="0"/>
              <a:t>(</a:t>
            </a:r>
            <a:r>
              <a:rPr lang="it-IT" sz="2000" b="1" dirty="0" smtClean="0"/>
              <a:t>Marzo </a:t>
            </a:r>
            <a:r>
              <a:rPr lang="it-IT" sz="2000" b="1" dirty="0"/>
              <a:t>2017</a:t>
            </a:r>
            <a:r>
              <a:rPr lang="it-IT" sz="2000" dirty="0"/>
              <a:t>) l’incontro </a:t>
            </a:r>
            <a:r>
              <a:rPr lang="it-IT" sz="2000" dirty="0" smtClean="0"/>
              <a:t>«Incontra gli studenti di Ingegneria Gestionale</a:t>
            </a:r>
            <a:r>
              <a:rPr lang="it-IT" sz="2000" dirty="0" smtClean="0"/>
              <a:t>»</a:t>
            </a:r>
            <a:endParaRPr lang="it-IT" sz="20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/>
              <a:t>I ragazzi potranno confrontarsi con loro «quasi» coetanei e avere risposte alle loro </a:t>
            </a:r>
            <a:r>
              <a:rPr lang="it-IT" sz="2000" dirty="0" smtClean="0"/>
              <a:t>domande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70" y="2270877"/>
            <a:ext cx="4437215" cy="26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hlinkClick r:id="rId2"/>
              </a:rPr>
              <a:t>www.dig.polimi.it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Stefano Ronchi</a:t>
            </a:r>
          </a:p>
          <a:p>
            <a:r>
              <a:rPr lang="it-IT" sz="2800" dirty="0" smtClean="0">
                <a:hlinkClick r:id="rId3"/>
              </a:rPr>
              <a:t>stefano.ronchi@polimi.it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Claudio Dell’Era</a:t>
            </a:r>
          </a:p>
          <a:p>
            <a:r>
              <a:rPr lang="it-IT" sz="2800" dirty="0" smtClean="0">
                <a:hlinkClick r:id="rId4"/>
              </a:rPr>
              <a:t>claudio.dellera@polimi.it</a:t>
            </a:r>
            <a:endParaRPr lang="it-IT" sz="2800" dirty="0" smtClean="0"/>
          </a:p>
          <a:p>
            <a:endParaRPr lang="it-IT" sz="28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44072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4043</TotalTime>
  <Words>259</Words>
  <Application>Microsoft Office PowerPoint</Application>
  <PresentationFormat>Presentazione su schermo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POLI</vt:lpstr>
      <vt:lpstr>Titolo presentazione sottotitolo</vt:lpstr>
      <vt:lpstr>Obiettivi del percorso formativo L’ingegnere gestionale del Politecnico di Milano…</vt:lpstr>
      <vt:lpstr>Obiettivi del percorso formativo L’ingegnere gestionale del Politecnico di Milano…</vt:lpstr>
      <vt:lpstr>I due orientamenti della laurea triennale</vt:lpstr>
      <vt:lpstr>Eventi Scuole 2016-17 A lezione di Ingegneria Gestionale</vt:lpstr>
      <vt:lpstr>Eventi Scuole 2016-17 Incontra gli studenti</vt:lpstr>
      <vt:lpstr>Contatti</vt:lpstr>
    </vt:vector>
  </TitlesOfParts>
  <Company>Area Servizi 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Stefano Ronchi</cp:lastModifiedBy>
  <cp:revision>229</cp:revision>
  <dcterms:created xsi:type="dcterms:W3CDTF">2015-05-26T12:27:57Z</dcterms:created>
  <dcterms:modified xsi:type="dcterms:W3CDTF">2016-09-28T12:34:35Z</dcterms:modified>
</cp:coreProperties>
</file>